
<file path=[Content_Types].xml><?xml version="1.0" encoding="utf-8"?>
<Types xmlns="http://schemas.openxmlformats.org/package/2006/content-types"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6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5.xml" ContentType="application/vnd.openxmlformats-officedocument.presentationml.slide+xml"/>
  <Override PartName="/ppt/slides/slide73.xml" ContentType="application/vnd.openxmlformats-officedocument.presentationml.slide+xml"/>
  <Override PartName="/ppt/slides/slide69.xml" ContentType="application/vnd.openxmlformats-officedocument.presentationml.slide+xml"/>
  <Override PartName="/ppt/slides/slide6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6.xml" ContentType="application/vnd.openxmlformats-officedocument.presentationml.slide+xml"/>
  <Override PartName="/ppt/slides/slide7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notesSlides/notesSlide5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53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notesSlides/notesSlide65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1.xml" ContentType="application/vnd.openxmlformats-officedocument.presentationml.slide+xml"/>
  <Override PartName="/ppt/slides/slide14.xml" ContentType="application/vnd.openxmlformats-officedocument.presentationml.slide+xml"/>
  <Override PartName="/ppt/notesSlides/notesSlide75.xml" ContentType="application/vnd.openxmlformats-officedocument.presentationml.notes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43.xml" ContentType="application/vnd.openxmlformats-officedocument.presentationml.slide+xml"/>
  <Override PartName="/ppt/slides/slide12.xml" ContentType="application/vnd.openxmlformats-officedocument.presentationml.slide+xml"/>
  <Override PartName="/ppt/slides/slide33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42.xml" ContentType="application/vnd.openxmlformats-officedocument.presentationml.slide+xml"/>
  <Override PartName="/ppt/slides/slide9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68.xml" ContentType="application/vnd.openxmlformats-officedocument.presentationml.slide+xml"/>
  <Override PartName="/ppt/slides/slide3.xml" ContentType="application/vnd.openxmlformats-officedocument.presentationml.slide+xml"/>
  <Override PartName="/ppt/slides/slide56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59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s/slide72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notesSlides/notesSlide71.xml" ContentType="application/vnd.openxmlformats-officedocument.presentationml.notesSlide+xml"/>
  <Override PartName="/ppt/notesSlides/notesSlide58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4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59.xml" ContentType="application/vnd.openxmlformats-officedocument.presentationml.slide+xml"/>
  <Override PartName="/ppt/slides/slide49.xml" ContentType="application/vnd.openxmlformats-officedocument.presentationml.slide+xml"/>
  <Override PartName="/ppt/notesSlides/notesSlide34.xml" ContentType="application/vnd.openxmlformats-officedocument.presentationml.notesSlide+xml"/>
  <Override PartName="/ppt/theme/theme2.xml" ContentType="application/vnd.openxmlformats-officedocument.them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5.xml" ContentType="application/vnd.openxmlformats-officedocument.presentationml.slide+xml"/>
  <Override PartName="/ppt/slides/slide60.xml" ContentType="application/vnd.openxmlformats-officedocument.presentationml.slide+xml"/>
  <Override PartName="/ppt/slides/slide70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74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25.xml" ContentType="application/vnd.openxmlformats-officedocument.presentationml.slide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notesSlides/notesSlide19.xml" ContentType="application/vnd.openxmlformats-officedocument.presentationml.notesSlide+xml"/>
  <Override PartName="/ppt/slides/slide62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8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24384000" cy="13716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0" d="0"/>
          <a:sy n="0" d="0"/>
        </p:scale>
        <p:origin x="0" y="0"/>
      </p:cViewPr>
      <p:guideLst>
        <p:guide pos="7680"/>
        <p:guide pos="432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1pPr>
            <a:lvl2pPr marL="914400" marR="0" lvl="1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2pPr>
            <a:lvl3pPr marL="1371600" marR="0" lvl="2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3pPr>
            <a:lvl4pPr marL="1828800" marR="0" lvl="3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4pPr>
            <a:lvl5pPr marL="2286000" marR="0" lvl="4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5pPr>
            <a:lvl6pPr marL="2743200" marR="0" lvl="5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6pPr>
            <a:lvl7pPr marL="3200400" marR="0" lvl="6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7pPr>
            <a:lvl8pPr marL="3657600" marR="0" lvl="7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8pPr>
            <a:lvl9pPr marL="4114800" marR="0" lvl="8" indent="-22860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4" name="Google Shape;74;p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" name="Google Shape;131;p1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6" name="Google Shape;136;p1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2" name="Google Shape;142;p1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7" name="Google Shape;147;p1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2" name="Google Shape;152;p1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Google Shape;157;g2ec3b78cb11_0_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c3b78cb11_0_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" name="Google Shape;166;g2ec3b78cb11_0_1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c3b78cb11_0_1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3" name="Google Shape;173;p16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8" name="Google Shape;178;p1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5" name="Google Shape;185;p1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1" name="Google Shape;81;p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" name="Google Shape;191;g2ec3b78cb11_0_2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c3b78cb11_0_2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8" name="Google Shape;198;p1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3" name="Google Shape;203;p2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Google Shape;208;g2ec3b78cb11_0_3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c3b78cb11_0_3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5" name="Google Shape;215;p2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2" name="Google Shape;222;p2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Google Shape;226;g2ec3b78cb11_0_4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c3b78cb11_0_4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3" name="Google Shape;233;p2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" name="Google Shape;239;g2ec3b78cb11_0_4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c3b78cb11_0_4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6" name="Google Shape;246;p25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7" name="Google Shape;87;p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51" name="Google Shape;251;p26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" name="Google Shape;257;g2ec3b78cb11_0_6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c3b78cb11_0_6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" name="Google Shape;263;g2ec3b78cb11_0_2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c3b78cb11_0_2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9" name="Google Shape;269;p2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0" name="Google Shape;270;p2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5" name="Google Shape;275;p2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2" name="Google Shape;282;p2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55348" name="Google Shape;281;p29:notes"/>
          <p:cNvSpPr txBox="1"/>
          <p:nvPr>
            <p:ph type="body" idx="1"/>
          </p:nvPr>
        </p:nvSpPr>
        <p:spPr bwMode="auto"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78973417" name="Google Shape;282;p2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8" name="Google Shape;288;p3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" name="Google Shape;292;g2eca587cfa0_0_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ca587cfa0_0_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9" name="Google Shape;299;g2eca587cfa0_0_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0" name="Google Shape;300;g2eca587cfa0_0_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4" name="Google Shape;94;p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" name="Google Shape;304;g2eca587cfa0_0_1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ca587cfa0_0_1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" name="Google Shape;310;g2eca587cfa0_0_2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ca587cfa0_0_2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" name="Google Shape;316;g2eca587cfa0_0_1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ca587cfa0_0_1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4" name="Google Shape;324;p35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" name="Google Shape;330;p36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1" name="Google Shape;331;p36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6" name="Google Shape;336;p3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" name="Google Shape;340;p3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1" name="Google Shape;341;p3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8" name="Google Shape;348;p3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5" name="Google Shape;355;p4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" name="Google Shape;359;p4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0" name="Google Shape;360;p4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2" name="Google Shape;102;p5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" name="Google Shape;366;g28f9386ccec_0_3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7" name="Google Shape;367;g28f9386ccec_0_3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" name="Google Shape;373;g28f9386ccec_0_4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4" name="Google Shape;374;g28f9386ccec_0_4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0" name="Google Shape;380;g2eca587cfa0_0_3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ca587cfa0_0_3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8" name="Google Shape;388;p4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" name="Google Shape;392;g2eca587cfa0_0_4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ca587cfa0_0_4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" name="Google Shape;398;g2eca587cfa0_0_5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ca587cfa0_0_5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" name="Google Shape;404;g28f9386ccec_0_5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8f9386ccec_0_5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" name="Google Shape;409;g2eca587cfa0_0_5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eca587cfa0_0_5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4" name="Google Shape;414;g2eca587cfa0_0_3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15" name="Google Shape;415;g2eca587cfa0_0_3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508399" name="Google Shape;414;g2eca587cfa0_0_39:notes"/>
          <p:cNvSpPr txBox="1"/>
          <p:nvPr>
            <p:ph type="body" idx="1"/>
          </p:nvPr>
        </p:nvSpPr>
        <p:spPr bwMode="auto">
          <a:xfrm>
            <a:off x="914400" y="4343400"/>
            <a:ext cx="5029199" cy="4114800"/>
          </a:xfrm>
          <a:prstGeom prst="rect">
            <a:avLst/>
          </a:prstGeom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00511454" name="Google Shape;415;g2eca587cfa0_0_3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9" name="Google Shape;109;p6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" name="Google Shape;419;p4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0" name="Google Shape;420;p4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7" name="Google Shape;427;p4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2" name="Google Shape;432;p45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3" name="Google Shape;433;p45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" name="Google Shape;437;p46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8" name="Google Shape;438;p46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" name="Google Shape;444;p4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5" name="Google Shape;445;p4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" name="Google Shape;450;p4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51" name="Google Shape;451;p4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" name="Google Shape;457;p4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58" name="Google Shape;458;p4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2" name="Google Shape;462;p5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63" name="Google Shape;463;p5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" name="Google Shape;469;p5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0" name="Google Shape;470;p5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Google Shape;475;g28f9386ccec_0_1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f9386ccec_0_1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4" name="Google Shape;114;p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" name="Google Shape;482;g28f9386ccec_0_20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f9386ccec_0_20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" name="Google Shape;489;g28f9386ccec_0_27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f9386ccec_0_27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Google Shape;496;p52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7" name="Google Shape;497;p52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2" name="Google Shape;502;p53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3" name="Google Shape;503;p53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" name="Google Shape;509;g2ec3b78cb11_0_71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ec3b78cb11_0_71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" name="Google Shape;515;g2ec3b78cb11_0_7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ec3b78cb11_0_7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2" name="Google Shape;522;g2ec3b78cb11_0_84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ec3b78cb11_0_84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9" name="Google Shape;119;p8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5" name="Google Shape;125;p9:notes"/>
          <p:cNvSpPr/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" preserve="0" showMasterPhAnim="0" userDrawn="1">
  <p:cSld name="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/>
          <p:nvPr>
            <p:ph type="title"/>
          </p:nvPr>
        </p:nvSpPr>
        <p:spPr bwMode="auto">
          <a:xfrm>
            <a:off x="1270000" y="32893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11600"/>
              <a:buFont typeface="Arial"/>
              <a:buNone/>
              <a:defRPr sz="11600">
                <a:solidFill>
                  <a:srgbClr val="FF00D8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64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Google Shape;54;p65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65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65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Fact" preserve="0" showMasterPhAnim="0" userDrawn="1">
  <p:cSld name="Big Fa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" name="Google Shape;58;p66"/>
          <p:cNvSpPr txBox="1"/>
          <p:nvPr>
            <p:ph type="body" idx="1"/>
          </p:nvPr>
        </p:nvSpPr>
        <p:spPr bwMode="auto">
          <a:xfrm>
            <a:off x="1270000" y="3906096"/>
            <a:ext cx="21844000" cy="448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22400"/>
              <a:buFont typeface="Arial"/>
              <a:buNone/>
              <a:defRPr sz="22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22400"/>
              <a:buFont typeface="Arial"/>
              <a:buNone/>
              <a:defRPr sz="22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22400"/>
              <a:buFont typeface="Arial"/>
              <a:buNone/>
              <a:defRPr sz="22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22400"/>
              <a:buFont typeface="Arial"/>
              <a:buNone/>
              <a:defRPr sz="22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22400"/>
              <a:buFont typeface="Arial"/>
              <a:buNone/>
              <a:defRPr sz="22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66"/>
          <p:cNvSpPr txBox="1"/>
          <p:nvPr>
            <p:ph type="body" idx="2"/>
          </p:nvPr>
        </p:nvSpPr>
        <p:spPr bwMode="auto">
          <a:xfrm>
            <a:off x="1270000" y="85217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66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" name="Google Shape;62;p67"/>
          <p:cNvSpPr txBox="1"/>
          <p:nvPr>
            <p:ph type="body" idx="1"/>
          </p:nvPr>
        </p:nvSpPr>
        <p:spPr bwMode="auto">
          <a:xfrm>
            <a:off x="1270000" y="11155086"/>
            <a:ext cx="21844000" cy="83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>
                <a:latin typeface="Arial"/>
                <a:ea typeface="Arial"/>
                <a:cs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67"/>
          <p:cNvSpPr txBox="1"/>
          <p:nvPr>
            <p:ph type="body" idx="2"/>
          </p:nvPr>
        </p:nvSpPr>
        <p:spPr bwMode="auto">
          <a:xfrm>
            <a:off x="1270000" y="5141969"/>
            <a:ext cx="21844000" cy="343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 sz="8400">
                <a:solidFill>
                  <a:srgbClr val="FF00D8"/>
                </a:solidFill>
                <a:latin typeface="Arial"/>
                <a:ea typeface="Arial"/>
                <a:cs typeface="Arial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 sz="8400">
                <a:solidFill>
                  <a:srgbClr val="FF00D8"/>
                </a:solidFill>
                <a:latin typeface="Arial"/>
                <a:ea typeface="Arial"/>
                <a:cs typeface="Arial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 sz="8400">
                <a:solidFill>
                  <a:srgbClr val="FF00D8"/>
                </a:solidFill>
                <a:latin typeface="Arial"/>
                <a:ea typeface="Arial"/>
                <a:cs typeface="Arial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 sz="8400">
                <a:solidFill>
                  <a:srgbClr val="FF00D8"/>
                </a:solidFill>
                <a:latin typeface="Arial"/>
                <a:ea typeface="Arial"/>
                <a:cs typeface="Arial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 sz="8400">
                <a:solidFill>
                  <a:srgbClr val="FF00D8"/>
                </a:solidFill>
                <a:latin typeface="Arial"/>
                <a:ea typeface="Arial"/>
                <a:cs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67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hoto - 3 Up" preserve="0" showMasterPhAnim="0" userDrawn="1">
  <p:cSld name="Photo - 3 Up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68"/>
          <p:cNvSpPr/>
          <p:nvPr>
            <p:ph type="pic" idx="2"/>
          </p:nvPr>
        </p:nvSpPr>
        <p:spPr bwMode="auto">
          <a:xfrm>
            <a:off x="12192000" y="4813300"/>
            <a:ext cx="12192000" cy="920794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8"/>
          <p:cNvSpPr/>
          <p:nvPr>
            <p:ph type="pic" idx="3"/>
          </p:nvPr>
        </p:nvSpPr>
        <p:spPr bwMode="auto">
          <a:xfrm>
            <a:off x="12192000" y="-628650"/>
            <a:ext cx="12192000" cy="8128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8"/>
          <p:cNvSpPr/>
          <p:nvPr>
            <p:ph type="pic" idx="4"/>
          </p:nvPr>
        </p:nvSpPr>
        <p:spPr bwMode="auto">
          <a:xfrm>
            <a:off x="-4203700" y="0"/>
            <a:ext cx="20574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8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69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hoto" preserve="0" showMasterPhAnim="0" userDrawn="1">
  <p:cSld name="Ph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58"/>
          <p:cNvSpPr/>
          <p:nvPr>
            <p:ph type="pic" idx="2"/>
          </p:nvPr>
        </p:nvSpPr>
        <p:spPr bwMode="auto">
          <a:xfrm>
            <a:off x="0" y="-1270000"/>
            <a:ext cx="24384000" cy="16256001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58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tatement" preserve="0" showMasterPhAnim="0" userDrawn="1">
  <p:cSld name="Stat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Google Shape;30;p59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400"/>
              <a:buFont typeface="Arial"/>
              <a:buNone/>
              <a:defRPr sz="8400">
                <a:solidFill>
                  <a:srgbClr val="1E98FD"/>
                </a:solidFill>
                <a:latin typeface="Arial"/>
                <a:ea typeface="Arial"/>
                <a:cs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59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Agenda" preserve="0" showMasterPhAnim="0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Google Shape;33;p60"/>
          <p:cNvSpPr txBox="1"/>
          <p:nvPr>
            <p:ph type="title"/>
          </p:nvPr>
        </p:nvSpPr>
        <p:spPr bwMode="auto"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0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latin typeface="Arial"/>
                <a:ea typeface="Arial"/>
                <a:cs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60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60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 txBox="1"/>
          <p:nvPr>
            <p:ph type="title"/>
          </p:nvPr>
        </p:nvSpPr>
        <p:spPr bwMode="auto"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Arial"/>
              <a:buNone/>
              <a:defRPr sz="11600">
                <a:solidFill>
                  <a:srgbClr val="1E98FD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62"/>
          <p:cNvSpPr txBox="1"/>
          <p:nvPr>
            <p:ph type="body" idx="1"/>
          </p:nvPr>
        </p:nvSpPr>
        <p:spPr bwMode="auto"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>
                <a:latin typeface="Arial"/>
                <a:ea typeface="Arial"/>
                <a:cs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62"/>
          <p:cNvSpPr txBox="1"/>
          <p:nvPr>
            <p:ph type="body" idx="2"/>
          </p:nvPr>
        </p:nvSpPr>
        <p:spPr bwMode="auto"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>
                <a:latin typeface="Arial"/>
                <a:ea typeface="Arial"/>
                <a:cs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>
                <a:latin typeface="Arial"/>
                <a:ea typeface="Arial"/>
                <a:cs typeface="Arial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>
                <a:latin typeface="Arial"/>
                <a:ea typeface="Arial"/>
                <a:cs typeface="Arial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>
                <a:latin typeface="Arial"/>
                <a:ea typeface="Arial"/>
                <a:cs typeface="Arial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>
                <a:latin typeface="Arial"/>
                <a:ea typeface="Arial"/>
                <a:cs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62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ullets" preserve="0" showMasterPhAnim="0" userDrawn="1">
  <p:cSld name="Bulle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Google Shape;48;p63"/>
          <p:cNvSpPr txBox="1"/>
          <p:nvPr>
            <p:ph type="body" idx="1"/>
          </p:nvPr>
        </p:nvSpPr>
        <p:spPr bwMode="auto">
          <a:xfrm>
            <a:off x="1270000" y="4269316"/>
            <a:ext cx="21844000" cy="843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63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54"/>
          <p:cNvSpPr txBox="1"/>
          <p:nvPr>
            <p:ph type="body" idx="1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533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54"/>
          <p:cNvSpPr txBox="1"/>
          <p:nvPr>
            <p:ph type="sldNum" idx="12"/>
          </p:nvPr>
        </p:nvSpPr>
        <p:spPr bwMode="auto">
          <a:xfrm>
            <a:off x="11977623" y="130810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gif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gif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jp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gif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jp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jpg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6" name="Google Shape;76;p1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0" t="6298" r="0" b="9325"/>
          <a:stretch/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 txBox="1"/>
          <p:nvPr>
            <p:ph type="title"/>
          </p:nvPr>
        </p:nvSpPr>
        <p:spPr bwMode="auto">
          <a:xfrm>
            <a:off x="1270000" y="32893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/>
            </a:pPr>
            <a:r>
              <a:rPr lang="en-US" sz="11600">
                <a:solidFill>
                  <a:srgbClr val="FFFFFF"/>
                </a:solidFill>
              </a:rPr>
              <a:t>Unlocking Python</a:t>
            </a:r>
            <a:endParaRPr/>
          </a:p>
        </p:txBody>
      </p:sp>
      <p:sp>
        <p:nvSpPr>
          <p:cNvPr id="78" name="Google Shape;78;p1"/>
          <p:cNvSpPr txBox="1"/>
          <p:nvPr>
            <p:ph type="body" idx="3"/>
          </p:nvPr>
        </p:nvSpPr>
        <p:spPr bwMode="auto">
          <a:xfrm>
            <a:off x="1270000" y="6985000"/>
            <a:ext cx="218440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Arial"/>
              <a:buNone/>
              <a:defRPr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</a:rPr>
              <a:t>A Beginner’s Workshop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DATA TYPES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 bwMode="auto"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3" indent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Data Types</a:t>
            </a:r>
            <a:endParaRPr/>
          </a:p>
        </p:txBody>
      </p:sp>
      <p:sp>
        <p:nvSpPr>
          <p:cNvPr id="139" name="Google Shape;139;p11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5778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Char char="●"/>
              <a:defRPr/>
            </a:pPr>
            <a:r>
              <a:rPr lang="en-US" sz="5500"/>
              <a:t>This section will briefly look at some key data types in Python.</a:t>
            </a:r>
            <a:endParaRPr/>
          </a:p>
          <a:p>
            <a:pPr marL="457200" lvl="0" indent="-5778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Char char="●"/>
              <a:defRPr/>
            </a:pPr>
            <a:r>
              <a:rPr lang="en-US" sz="5500"/>
              <a:t>These </a:t>
            </a:r>
            <a:r>
              <a:rPr lang="en-US"/>
              <a:t>data types are</a:t>
            </a:r>
            <a:r>
              <a:rPr lang="en-US" sz="5500"/>
              <a:t> your basic building blocks when building larger pieces of code.</a:t>
            </a:r>
            <a:endParaRPr sz="5500"/>
          </a:p>
          <a:p>
            <a:pPr marL="457200" lvl="0" indent="-57784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Char char="●"/>
              <a:defRPr/>
            </a:pPr>
            <a:r>
              <a:rPr lang="en-US"/>
              <a:t>We will make use of these to build up our game of rock, paper scissors!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" name="Google Shape;144;p12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1284514"/>
            <a:ext cx="24384000" cy="1114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Numbers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Numbers</a:t>
            </a:r>
            <a:endParaRPr/>
          </a:p>
        </p:txBody>
      </p:sp>
      <p:sp>
        <p:nvSpPr>
          <p:cNvPr id="155" name="Google Shape;155;p14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There are two main types of numbers in Python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Integers - Whole numbers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Floats - Numbers with decimal points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b="1" i="1"/>
              <a:t>Let’s Code…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Google Shape;160;g2ec3b78cb11_0_2"/>
          <p:cNvSpPr txBox="1"/>
          <p:nvPr>
            <p:ph type="title"/>
          </p:nvPr>
        </p:nvSpPr>
        <p:spPr bwMode="auto">
          <a:xfrm>
            <a:off x="57349" y="1697075"/>
            <a:ext cx="9651900" cy="15495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Python’s Built-in Functions</a:t>
            </a:r>
            <a:endParaRPr/>
          </a:p>
        </p:txBody>
      </p:sp>
      <p:sp>
        <p:nvSpPr>
          <p:cNvPr id="161" name="Google Shape;161;g2ec3b78cb11_0_2"/>
          <p:cNvSpPr txBox="1"/>
          <p:nvPr>
            <p:ph type="body" idx="1"/>
          </p:nvPr>
        </p:nvSpPr>
        <p:spPr bwMode="auto">
          <a:xfrm>
            <a:off x="603050" y="3903975"/>
            <a:ext cx="8560500" cy="819839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85000" lnSpcReduction="20000"/>
          </a:bodyPr>
          <a:lstStyle/>
          <a:p>
            <a:pPr marL="457200" lvl="0" indent="-325755" algn="l">
              <a:spcBef>
                <a:spcPts val="2400"/>
              </a:spcBef>
              <a:spcAft>
                <a:spcPts val="0"/>
              </a:spcAft>
              <a:buSzPct val="37500"/>
              <a:buChar char="•"/>
              <a:defRPr/>
            </a:pPr>
            <a:r>
              <a:rPr lang="en-US"/>
              <a:t>Built-in functions are a powerful feature of Python that simplify coding tasks.</a:t>
            </a:r>
            <a:endParaRPr/>
          </a:p>
          <a:p>
            <a:pPr marL="45720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457200" lvl="0" indent="-325755" algn="l">
              <a:spcBef>
                <a:spcPts val="2400"/>
              </a:spcBef>
              <a:spcAft>
                <a:spcPts val="0"/>
              </a:spcAft>
              <a:buSzPct val="37500"/>
              <a:buChar char="•"/>
              <a:defRPr/>
            </a:pPr>
            <a:r>
              <a:rPr lang="en-US"/>
              <a:t>These </a:t>
            </a:r>
            <a:r>
              <a:rPr lang="en-US"/>
              <a:t>predefined functions are readily available for use without needing to import any additional modules. </a:t>
            </a:r>
            <a:endParaRPr/>
          </a:p>
          <a:p>
            <a:pPr marL="45720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457200" lvl="0" indent="-325755" algn="l">
              <a:spcBef>
                <a:spcPts val="2400"/>
              </a:spcBef>
              <a:spcAft>
                <a:spcPts val="0"/>
              </a:spcAft>
              <a:buSzPct val="37500"/>
              <a:buChar char="•"/>
              <a:defRPr/>
            </a:pPr>
            <a:r>
              <a:rPr lang="en-US"/>
              <a:t>Understanding and using these functions effectively is a key step in becoming proficient in Python programming.</a:t>
            </a:r>
            <a:endParaRPr/>
          </a:p>
        </p:txBody>
      </p:sp>
      <p:sp>
        <p:nvSpPr>
          <p:cNvPr id="162" name="Google Shape;162;g2ec3b78cb11_0_2"/>
          <p:cNvSpPr txBox="1"/>
          <p:nvPr>
            <p:ph type="body" idx="3"/>
          </p:nvPr>
        </p:nvSpPr>
        <p:spPr bwMode="auto">
          <a:xfrm>
            <a:off x="-3857225" y="3903975"/>
            <a:ext cx="3362700" cy="573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70000" lnSpcReduction="2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3" name="Google Shape;163;g2ec3b78cb11_0_2"/>
          <p:cNvSpPr/>
          <p:nvPr>
            <p:ph type="pic" idx="2"/>
          </p:nvPr>
        </p:nvSpPr>
        <p:spPr bwMode="auto">
          <a:xfrm>
            <a:off x="10185400" y="0"/>
            <a:ext cx="18161100" cy="13716000"/>
          </a:xfrm>
          <a:prstGeom prst="rect">
            <a:avLst/>
          </a:prstGeom>
        </p:spPr>
      </p:sp>
      <p:pic>
        <p:nvPicPr>
          <p:cNvPr id="164" name="Google Shape;164;g2ec3b78cb11_0_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261125" y="2187438"/>
            <a:ext cx="16595926" cy="93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" name="Google Shape;169;g2ec3b78cb11_0_13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p</a:t>
            </a:r>
            <a:r>
              <a:rPr lang="en-US"/>
              <a:t>rint()</a:t>
            </a:r>
            <a:endParaRPr/>
          </a:p>
        </p:txBody>
      </p:sp>
      <p:sp>
        <p:nvSpPr>
          <p:cNvPr id="170" name="Google Shape;170;g2ec3b78cb11_0_13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The print() function is used to output text and other information to the screen, making it a fundamental tool for debugging and communicating with users.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Variables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" name="Google Shape;180;p17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0" t="0" r="31006" b="0"/>
          <a:stretch/>
        </p:blipFill>
        <p:spPr bwMode="auto">
          <a:xfrm>
            <a:off x="12206344" y="1115647"/>
            <a:ext cx="12190357" cy="1148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Variables</a:t>
            </a:r>
            <a:endParaRPr/>
          </a:p>
        </p:txBody>
      </p:sp>
      <p:sp>
        <p:nvSpPr>
          <p:cNvPr id="182" name="Google Shape;182;p17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So we just saw how to work with numbers, but what do these numbers represent?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Variables allow you to assign these data types to a </a:t>
            </a:r>
            <a:r>
              <a:rPr lang="en-US"/>
              <a:t>reference</a:t>
            </a: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name to easily </a:t>
            </a:r>
            <a:r>
              <a:rPr lang="en-US"/>
              <a:t>access</a:t>
            </a:r>
            <a:r>
              <a:rPr lang="en-US"/>
              <a:t> </a:t>
            </a: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them in code.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It’s like adding labels to your stuff!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Variables</a:t>
            </a:r>
            <a:endParaRPr/>
          </a:p>
        </p:txBody>
      </p:sp>
      <p:sp>
        <p:nvSpPr>
          <p:cNvPr id="188" name="Google Shape;188;p18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Rules for variable names</a:t>
            </a:r>
            <a:endParaRPr/>
          </a:p>
        </p:txBody>
      </p:sp>
      <p:sp>
        <p:nvSpPr>
          <p:cNvPr id="189" name="Google Shape;189;p18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Names cannot start with a number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There can be no spaces in the names, instead we use an underscore ( _ ) (also known as snake casing)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You cannot use any special characters.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It’s considered best practice to use lower case, however there are cases where you would want to use uppercase (global variables)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Avoid using words that have special meaning in Python (list, str etc..)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b="1" i="1"/>
              <a:t>Let’s Code…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Why a Python workshop</a:t>
            </a:r>
            <a:endParaRPr/>
          </a:p>
        </p:txBody>
      </p:sp>
      <p:sp>
        <p:nvSpPr>
          <p:cNvPr id="84" name="Google Shape;84;p2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is one of the most popular and versatile programming languages globally, with applications across various industries.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Learning Python opens up numerous career opportunities, thanks to a high demand for Python developers in the job market.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has a vibrant and active community of developers worldwide. This community support provides access to a wealth of resources.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This workshop will help you to get familiar with Python in preparation for PyCon Zim 2024 taking place in Oct 31st - Nov 2nd!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Google Shape;194;g2ec3b78cb11_0_22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type</a:t>
            </a:r>
            <a:r>
              <a:rPr lang="en-US"/>
              <a:t>()</a:t>
            </a:r>
            <a:endParaRPr/>
          </a:p>
        </p:txBody>
      </p:sp>
      <p:sp>
        <p:nvSpPr>
          <p:cNvPr id="195" name="Google Shape;195;g2ec3b78cb11_0_22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The type() function helps understand what kind of data you are working with, which is important for data validation and type-specific operations.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Strings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Strings</a:t>
            </a:r>
            <a:endParaRPr/>
          </a:p>
        </p:txBody>
      </p:sp>
      <p:sp>
        <p:nvSpPr>
          <p:cNvPr id="206" name="Google Shape;206;p20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An </a:t>
            </a:r>
            <a:r>
              <a:rPr lang="en-US" b="1" i="1"/>
              <a:t>ordered</a:t>
            </a: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sequence of characters using either single or double quotes 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“Hello”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‘Hello’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“I don’t know”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" name="Google Shape;211;g2ec3b78cb11_0_39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input</a:t>
            </a:r>
            <a:r>
              <a:rPr lang="en-US"/>
              <a:t>()</a:t>
            </a:r>
            <a:endParaRPr/>
          </a:p>
        </p:txBody>
      </p:sp>
      <p:sp>
        <p:nvSpPr>
          <p:cNvPr id="212" name="Google Shape;212;g2ec3b78cb11_0_39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The input() function allows programs to interact with users by taking their input and using it within the program.</a:t>
            </a:r>
            <a:r>
              <a:rPr lang="en-US"/>
              <a:t>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7" name="Google Shape;217;p21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2204699" y="3593877"/>
            <a:ext cx="12192001" cy="717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Strings</a:t>
            </a:r>
            <a:endParaRPr/>
          </a:p>
        </p:txBody>
      </p:sp>
      <p:sp>
        <p:nvSpPr>
          <p:cNvPr id="219" name="Google Shape;219;p21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Since strings are ordered, we can use indexing and slicing to grab subsections of a string.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Indexing allows you to grab a single character from a string.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You use the [] and a number index to indicate which positions you want to grab to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4" name="Google Shape;224;p22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3388894"/>
            <a:ext cx="24384000" cy="693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" name="Google Shape;229;g2ec3b78cb11_0_44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len</a:t>
            </a:r>
            <a:r>
              <a:rPr lang="en-US"/>
              <a:t>()</a:t>
            </a:r>
            <a:endParaRPr/>
          </a:p>
        </p:txBody>
      </p:sp>
      <p:sp>
        <p:nvSpPr>
          <p:cNvPr id="230" name="Google Shape;230;g2ec3b78cb11_0_44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The len() function is essential for determining the number of elements in a collection.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Strings</a:t>
            </a:r>
            <a:endParaRPr/>
          </a:p>
        </p:txBody>
      </p:sp>
      <p:sp>
        <p:nvSpPr>
          <p:cNvPr id="236" name="Google Shape;236;p24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Properties &amp; Methods</a:t>
            </a:r>
            <a:endParaRPr/>
          </a:p>
        </p:txBody>
      </p:sp>
      <p:sp>
        <p:nvSpPr>
          <p:cNvPr id="237" name="Google Shape;237;p24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  <a:defRPr/>
            </a:pPr>
            <a:endParaRPr/>
          </a:p>
          <a:p>
            <a:pPr marL="458214" lvl="0" indent="-458214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36"/>
              <a:buFont typeface="Arial"/>
              <a:buChar char="•"/>
              <a:defRPr/>
            </a:pPr>
            <a:r>
              <a:rPr lang="en-US" sz="3950"/>
              <a:t>Strings are immutable</a:t>
            </a:r>
            <a:endParaRPr sz="3950"/>
          </a:p>
          <a:p>
            <a:pPr marL="458214" lvl="0" indent="-458214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36"/>
              <a:buFont typeface="Arial"/>
              <a:buChar char="•"/>
              <a:defRPr/>
            </a:pPr>
            <a:r>
              <a:rPr lang="en-US" sz="3950"/>
              <a:t>Immutability -  Once an object is created, it cannot be changed. If you need to modify an immutable object, you must create a new object with the new value instead of changing the original object.</a:t>
            </a:r>
            <a:endParaRPr sz="3950"/>
          </a:p>
          <a:p>
            <a:pPr marL="458215" lvl="0" indent="-458215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36"/>
              <a:buFont typeface="Arial"/>
              <a:buChar char="•"/>
              <a:defRPr/>
            </a:pPr>
            <a:r>
              <a:rPr lang="en-US" sz="3950"/>
              <a:t>Concatenation - the operation of joining two or more sequences end-to-end to form a new sequence.</a:t>
            </a:r>
            <a:endParaRPr/>
          </a:p>
          <a:p>
            <a:pPr marL="458215" lvl="0" indent="-458215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36"/>
              <a:buFont typeface="Arial"/>
              <a:buChar char="•"/>
              <a:defRPr/>
            </a:pPr>
            <a:r>
              <a:rPr lang="en-US" sz="3950" b="1" i="1"/>
              <a:t>Let’s Code…</a:t>
            </a:r>
            <a:endParaRPr/>
          </a:p>
          <a:p>
            <a:pPr marL="458215" lvl="0" indent="-458215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36"/>
              <a:buFont typeface="Arial"/>
              <a:buChar char="•"/>
              <a:defRPr/>
            </a:pPr>
            <a:r>
              <a:rPr lang="en-US" sz="3950"/>
              <a:t>String methods are built-in functions in Python that allow you to manipulate and analyze strings. They make it easy to perform common tasks on strings without writing extensive code. </a:t>
            </a:r>
            <a:r>
              <a:rPr lang="en-US" sz="3950"/>
              <a:t>They are called methods because they belong to an object (such as a string or list) and are invoked using dot notation.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g2ec3b78cb11_0_49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string methods</a:t>
            </a:r>
            <a:endParaRPr/>
          </a:p>
        </p:txBody>
      </p:sp>
      <p:sp>
        <p:nvSpPr>
          <p:cNvPr id="243" name="Google Shape;243;g2ec3b78cb11_0_49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upper() - Convert all characters in a string to uppercase.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lower() - Convert all characters in a string to lowercase.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capitalize() - Convert first character in a string to uppercase.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There are many more string methods - experimentation is encouraged!</a:t>
            </a: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Lists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/>
              <a:t>Today’s Goals</a:t>
            </a:r>
            <a:endParaRPr/>
          </a:p>
        </p:txBody>
      </p:sp>
      <p:sp>
        <p:nvSpPr>
          <p:cNvPr id="90" name="Google Shape;90;p3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19683" lvl="0" indent="-51968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64"/>
              <a:buFont typeface="Arial"/>
              <a:buChar char="•"/>
              <a:defRPr/>
            </a:pPr>
            <a:r>
              <a:rPr lang="en-US" sz="4450"/>
              <a:t>Learn how Python works</a:t>
            </a:r>
            <a:endParaRPr/>
          </a:p>
          <a:p>
            <a:pPr marL="558800" lvl="0" indent="-727964" algn="l">
              <a:spcBef>
                <a:spcPts val="2200"/>
              </a:spcBef>
              <a:spcAft>
                <a:spcPts val="0"/>
              </a:spcAft>
              <a:buSzPts val="4464"/>
              <a:buChar char="•"/>
              <a:defRPr/>
            </a:pPr>
            <a:r>
              <a:rPr lang="en-US" sz="4450">
                <a:solidFill>
                  <a:schemeClr val="dk1"/>
                </a:solidFill>
              </a:rPr>
              <a:t>Cover some basics of the language</a:t>
            </a:r>
            <a:endParaRPr sz="4450"/>
          </a:p>
          <a:p>
            <a:pPr marL="519683" lvl="0" indent="-51968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464"/>
              <a:buFont typeface="Arial"/>
              <a:buChar char="•"/>
              <a:defRPr/>
            </a:pPr>
            <a:r>
              <a:rPr lang="en-US" sz="4450"/>
              <a:t>Get hands on introduction to Python programming  </a:t>
            </a:r>
            <a:endParaRPr sz="4450"/>
          </a:p>
          <a:p>
            <a:pPr marL="519683" lvl="0" indent="-51968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464"/>
              <a:buChar char="•"/>
              <a:defRPr/>
            </a:pPr>
            <a:r>
              <a:rPr lang="en-US" sz="4450"/>
              <a:t>Use our understanding of Python to build a game of rock, paper scissors</a:t>
            </a:r>
            <a:endParaRPr sz="4450"/>
          </a:p>
          <a:p>
            <a:pPr marL="558800" lvl="0" indent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/>
            </a:pPr>
            <a:endParaRPr/>
          </a:p>
          <a:p>
            <a:pPr marL="558800" lvl="0" indent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91" name="Google Shape;91;p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390450" y="2095138"/>
            <a:ext cx="12678674" cy="95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3" name="Google Shape;253;p26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7965" t="0" r="15482" b="0"/>
          <a:stretch/>
        </p:blipFill>
        <p:spPr bwMode="auto">
          <a:xfrm>
            <a:off x="12204700" y="2307485"/>
            <a:ext cx="12192000" cy="910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Lists</a:t>
            </a:r>
            <a:endParaRPr/>
          </a:p>
        </p:txBody>
      </p:sp>
      <p:sp>
        <p:nvSpPr>
          <p:cNvPr id="255" name="Google Shape;255;p26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20000"/>
          </a:bodyPr>
          <a:lstStyle/>
          <a:p>
            <a:pPr marL="536447" lvl="0" indent="-53644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8"/>
              <a:buFont typeface="Arial"/>
              <a:buChar char="•"/>
              <a:defRPr/>
            </a:pPr>
            <a:r>
              <a:rPr lang="en-US" sz="4600"/>
              <a:t>Lists are ordered sequences that can hold a variety of objects</a:t>
            </a:r>
            <a:endParaRPr/>
          </a:p>
          <a:p>
            <a:pPr marL="536446" lvl="0" indent="-53644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08"/>
              <a:buFont typeface="Arial"/>
              <a:buChar char="•"/>
              <a:defRPr/>
            </a:pPr>
            <a:r>
              <a:rPr lang="en-US" sz="4600"/>
              <a:t>They use [] and commas to separate objects in the list [1,2,3,4]</a:t>
            </a:r>
            <a:endParaRPr sz="4600"/>
          </a:p>
          <a:p>
            <a:pPr marL="536446" lvl="0" indent="-53644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08"/>
              <a:buChar char="•"/>
              <a:defRPr/>
            </a:pPr>
            <a:r>
              <a:rPr lang="en-US" sz="4600"/>
              <a:t>Lists are mutable</a:t>
            </a:r>
            <a:endParaRPr sz="4600"/>
          </a:p>
          <a:p>
            <a:pPr marL="536446" lvl="0" indent="-53644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08"/>
              <a:buChar char="•"/>
              <a:defRPr/>
            </a:pPr>
            <a:r>
              <a:rPr lang="en-US" sz="4600"/>
              <a:t>Objects that can be changed after they are created are called mutable. Lists are mutable.</a:t>
            </a:r>
            <a:endParaRPr sz="4600"/>
          </a:p>
          <a:p>
            <a:pPr marL="536447" lvl="0" indent="-536447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08"/>
              <a:buFont typeface="Arial"/>
              <a:buChar char="•"/>
              <a:defRPr/>
            </a:pPr>
            <a:r>
              <a:rPr lang="en-US" sz="4600"/>
              <a:t>Lists also support indexing and slicing and have built-in methods</a:t>
            </a:r>
            <a:endParaRPr/>
          </a:p>
          <a:p>
            <a:pPr marL="536447" lvl="0" indent="-536447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08"/>
              <a:buFont typeface="Arial"/>
              <a:buChar char="•"/>
              <a:defRPr/>
            </a:pPr>
            <a:r>
              <a:rPr lang="en-US" sz="4600" b="1" i="1"/>
              <a:t>Let’s Code…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" name="Google Shape;260;g2ec3b78cb11_0_63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list</a:t>
            </a:r>
            <a:r>
              <a:rPr lang="en-US"/>
              <a:t> methods</a:t>
            </a:r>
            <a:endParaRPr/>
          </a:p>
        </p:txBody>
      </p:sp>
      <p:sp>
        <p:nvSpPr>
          <p:cNvPr id="261" name="Google Shape;261;g2ec3b78cb11_0_63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append</a:t>
            </a:r>
            <a:r>
              <a:rPr lang="en-US"/>
              <a:t>() - </a:t>
            </a:r>
            <a:r>
              <a:rPr lang="en-US"/>
              <a:t>Add an element to the end of a list.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pop() - </a:t>
            </a:r>
            <a:r>
              <a:rPr lang="en-US"/>
              <a:t>Remove and return an element at a specified position (default is the last element)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sort() - </a:t>
            </a:r>
            <a:r>
              <a:rPr lang="en-US"/>
              <a:t>Sort the elements of a list in ascending (default) or descending order.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There are many more list methods - experimentation is encouraged!</a:t>
            </a: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 i="1"/>
              <a:t>Let’s Code…</a:t>
            </a:r>
            <a:endParaRPr b="1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" name="Google Shape;266;g2ec3b78cb11_0_28"/>
          <p:cNvSpPr/>
          <p:nvPr>
            <p:ph type="pic" idx="2"/>
          </p:nvPr>
        </p:nvSpPr>
        <p:spPr bwMode="auto">
          <a:xfrm>
            <a:off x="0" y="-1270000"/>
            <a:ext cx="24384000" cy="16256100"/>
          </a:xfrm>
          <a:prstGeom prst="rect">
            <a:avLst/>
          </a:prstGeom>
        </p:spPr>
      </p:sp>
      <p:pic>
        <p:nvPicPr>
          <p:cNvPr id="267" name="Google Shape;267;g2ec3b78cb11_0_28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693700" y="-391675"/>
            <a:ext cx="20764277" cy="1537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Dictionaries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7" name="Google Shape;277;p28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2204699" y="5077841"/>
            <a:ext cx="12192001" cy="50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Dictionaries</a:t>
            </a:r>
            <a:endParaRPr/>
          </a:p>
        </p:txBody>
      </p:sp>
      <p:sp>
        <p:nvSpPr>
          <p:cNvPr id="279" name="Google Shape;279;p28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97330" lvl="0" indent="-497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Dictionaries are unordered mappings for storing objects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This is unlike lists which store objects in an ordered sequence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Dictionaries use key, value pairing to store objects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Keys should always be strings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This system allows users to quickly grab objects without needing to know an index location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Dictionaries</a:t>
            </a:r>
            <a:endParaRPr/>
          </a:p>
        </p:txBody>
      </p:sp>
      <p:sp>
        <p:nvSpPr>
          <p:cNvPr id="285" name="Google Shape;285;p29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396747" lvl="0" indent="-39674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{“key 1”: “value 1”, “key 2”: “value 2”}</a:t>
            </a:r>
            <a:endParaRPr/>
          </a:p>
          <a:p>
            <a:pPr marL="396747" lvl="0" indent="-396747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Dictionaries </a:t>
            </a:r>
            <a:endParaRPr/>
          </a:p>
          <a:p>
            <a:pPr marL="793495" lvl="1" indent="-39674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Objects are retrieved by key name.  Useful if you need to quickly retrieve a value without knowing its exact location.</a:t>
            </a:r>
            <a:endParaRPr/>
          </a:p>
          <a:p>
            <a:pPr marL="793495" lvl="1" indent="-39674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Dictionaries are unordered and cannot be sorted </a:t>
            </a:r>
            <a:endParaRPr/>
          </a:p>
          <a:p>
            <a:pPr marL="396747" lvl="0" indent="-396747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Lists:</a:t>
            </a:r>
            <a:endParaRPr/>
          </a:p>
          <a:p>
            <a:pPr marL="793495" lvl="1" indent="-39674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Objects are retrieved by their index location</a:t>
            </a:r>
            <a:endParaRPr/>
          </a:p>
          <a:p>
            <a:pPr marL="793495" lvl="1" indent="-39674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/>
              <a:t>They are ordered, can be indexed and sliced</a:t>
            </a:r>
            <a:endParaRPr/>
          </a:p>
          <a:p>
            <a:pPr marL="793495" lvl="1" indent="-180402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None/>
              <a:defRPr/>
            </a:pPr>
            <a:endParaRPr sz="3400"/>
          </a:p>
          <a:p>
            <a:pPr marL="793495" lvl="1" indent="-180402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None/>
              <a:defRPr/>
            </a:pPr>
            <a:endParaRPr sz="3400"/>
          </a:p>
          <a:p>
            <a:pPr marL="793495" lvl="1" indent="-39674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3400" b="1" i="1"/>
              <a:t>Let’s Code…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779487" name="Google Shape;284;p29"/>
          <p:cNvSpPr txBox="1"/>
          <p:nvPr>
            <p:ph type="title"/>
          </p:nvPr>
        </p:nvSpPr>
        <p:spPr bwMode="auto">
          <a:xfrm>
            <a:off x="1269999" y="812799"/>
            <a:ext cx="21843999" cy="155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99" tIns="50799" rIns="50799" bIns="50799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whoami</a:t>
            </a:r>
            <a:endParaRPr/>
          </a:p>
        </p:txBody>
      </p:sp>
      <p:sp>
        <p:nvSpPr>
          <p:cNvPr id="1562054777" name="Google Shape;285;p29"/>
          <p:cNvSpPr txBox="1"/>
          <p:nvPr>
            <p:ph type="body" idx="2"/>
          </p:nvPr>
        </p:nvSpPr>
        <p:spPr bwMode="auto">
          <a:xfrm>
            <a:off x="1269999" y="4267199"/>
            <a:ext cx="21843999" cy="843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99" tIns="50799" rIns="50799" bIns="50799" anchor="t" anchorCtr="0">
            <a:normAutofit/>
          </a:bodyPr>
          <a:lstStyle/>
          <a:p>
            <a:pPr marL="793494" lvl="1" indent="-396745" algn="l">
              <a:lnSpc>
                <a:spcPct val="100000"/>
              </a:lnSpc>
              <a:spcBef>
                <a:spcPts val="1699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7200" b="1" i="1"/>
              <a:t>Nunudzai Mrewa(Nunuz)</a:t>
            </a:r>
            <a:endParaRPr sz="7200" b="1" i="1"/>
          </a:p>
          <a:p>
            <a:pPr marL="1193544" lvl="2" indent="-396745" algn="l">
              <a:lnSpc>
                <a:spcPct val="100000"/>
              </a:lnSpc>
              <a:spcBef>
                <a:spcPts val="1699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7200" b="0" i="1"/>
              <a:t>Cybersecurity Professional</a:t>
            </a:r>
            <a:endParaRPr sz="7200" b="0" i="1"/>
          </a:p>
          <a:p>
            <a:pPr marL="1193544" lvl="2" indent="-396745" algn="l">
              <a:lnSpc>
                <a:spcPct val="100000"/>
              </a:lnSpc>
              <a:spcBef>
                <a:spcPts val="1699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7200" b="0" i="1"/>
              <a:t>Community Organiser</a:t>
            </a:r>
            <a:endParaRPr sz="7200" b="0" i="1"/>
          </a:p>
          <a:p>
            <a:pPr marL="1193544" lvl="2" indent="-396745" algn="l">
              <a:lnSpc>
                <a:spcPct val="100000"/>
              </a:lnSpc>
              <a:spcBef>
                <a:spcPts val="1699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7200" b="0" i="1"/>
              <a:t>Blogger</a:t>
            </a:r>
            <a:endParaRPr sz="7200" b="0" i="1"/>
          </a:p>
          <a:p>
            <a:pPr marL="1193544" lvl="2" indent="-396745" algn="l">
              <a:lnSpc>
                <a:spcPct val="100000"/>
              </a:lnSpc>
              <a:spcBef>
                <a:spcPts val="1699"/>
              </a:spcBef>
              <a:spcAft>
                <a:spcPts val="0"/>
              </a:spcAft>
              <a:buSzPts val="3407"/>
              <a:buFont typeface="Arial"/>
              <a:buChar char="•"/>
              <a:defRPr/>
            </a:pPr>
            <a:r>
              <a:rPr lang="en-US" sz="7200" b="0" i="1"/>
              <a:t>Fun Fact: I love playing board games</a:t>
            </a:r>
            <a:endParaRPr sz="72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/>
              <a:t>Logic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" name="Google Shape;295;g2eca587cfa0_0_4"/>
          <p:cNvSpPr txBox="1"/>
          <p:nvPr>
            <p:ph type="body" idx="1"/>
          </p:nvPr>
        </p:nvSpPr>
        <p:spPr bwMode="auto">
          <a:xfrm>
            <a:off x="1270000" y="4267200"/>
            <a:ext cx="9651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10000"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In our lives we use logic to make decisions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Usually we act based on 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conditions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In Python we do the same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Examples</a:t>
            </a:r>
            <a:r>
              <a:rPr lang="en-US"/>
              <a:t>: 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Is it Friday?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Is it raining?</a:t>
            </a:r>
            <a:endParaRPr/>
          </a:p>
        </p:txBody>
      </p:sp>
      <p:sp>
        <p:nvSpPr>
          <p:cNvPr id="296" name="Google Shape;296;g2eca587cfa0_0_4"/>
          <p:cNvSpPr txBox="1"/>
          <p:nvPr>
            <p:ph type="title"/>
          </p:nvPr>
        </p:nvSpPr>
        <p:spPr bwMode="auto">
          <a:xfrm>
            <a:off x="1270000" y="838200"/>
            <a:ext cx="9651900" cy="15495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Logic</a:t>
            </a:r>
            <a:endParaRPr/>
          </a:p>
        </p:txBody>
      </p:sp>
      <p:pic>
        <p:nvPicPr>
          <p:cNvPr id="297" name="Google Shape;297;g2eca587cfa0_0_4"/>
          <p:cNvPicPr/>
          <p:nvPr>
            <p:ph type="pic" idx="2"/>
          </p:nvPr>
        </p:nvPicPr>
        <p:blipFill>
          <a:blip r:embed="rId3">
            <a:alphaModFix/>
          </a:blip>
          <a:srcRect l="0" t="12234" r="0" b="12242"/>
          <a:stretch/>
        </p:blipFill>
        <p:spPr bwMode="auto">
          <a:xfrm>
            <a:off x="10921900" y="0"/>
            <a:ext cx="174246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" name="Google Shape;302;g2eca587cfa0_0_0"/>
          <p:cNvSpPr txBox="1"/>
          <p:nvPr>
            <p:ph type="body" idx="1"/>
          </p:nvPr>
        </p:nvSpPr>
        <p:spPr bwMode="auto">
          <a:xfrm>
            <a:off x="1270000" y="4927600"/>
            <a:ext cx="21843900" cy="3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Booleans and Operators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" name="Google Shape;96;p4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16653" t="0" r="12233" b="0"/>
          <a:stretch/>
        </p:blipFill>
        <p:spPr bwMode="auto">
          <a:xfrm>
            <a:off x="12204700" y="0"/>
            <a:ext cx="12192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Python Facts</a:t>
            </a:r>
            <a:endParaRPr/>
          </a:p>
        </p:txBody>
      </p:sp>
      <p:sp>
        <p:nvSpPr>
          <p:cNvPr id="98" name="Google Shape;98;p4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Created in 1998 by Guido Van Rossum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Designed as an easy to use language and prioritized readability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3 was released in 2008</a:t>
            </a:r>
            <a:endParaRPr/>
          </a:p>
        </p:txBody>
      </p:sp>
      <p:sp>
        <p:nvSpPr>
          <p:cNvPr id="99" name="Google Shape;99;p4"/>
          <p:cNvSpPr txBox="1"/>
          <p:nvPr>
            <p:ph type="body" idx="3"/>
          </p:nvPr>
        </p:nvSpPr>
        <p:spPr bwMode="auto">
          <a:xfrm>
            <a:off x="1270000" y="2133600"/>
            <a:ext cx="9652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Audio Van Rossum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" name="Google Shape;307;g2eca587cfa0_0_18"/>
          <p:cNvSpPr txBox="1"/>
          <p:nvPr>
            <p:ph type="title"/>
          </p:nvPr>
        </p:nvSpPr>
        <p:spPr bwMode="auto">
          <a:xfrm>
            <a:off x="1270000" y="812800"/>
            <a:ext cx="21843900" cy="1562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Boolean Operators in Python</a:t>
            </a:r>
            <a:endParaRPr/>
          </a:p>
        </p:txBody>
      </p:sp>
      <p:sp>
        <p:nvSpPr>
          <p:cNvPr id="308" name="Google Shape;308;g2eca587cfa0_0_18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Boolean: TRUE or FALSE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We use this in if statements to get output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AND </a:t>
            </a: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OR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" name="Google Shape;313;g2eca587cfa0_0_24"/>
          <p:cNvSpPr txBox="1"/>
          <p:nvPr>
            <p:ph type="title"/>
          </p:nvPr>
        </p:nvSpPr>
        <p:spPr bwMode="auto">
          <a:xfrm>
            <a:off x="1270000" y="812800"/>
            <a:ext cx="21843900" cy="1562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Comparison Operators</a:t>
            </a:r>
            <a:endParaRPr/>
          </a:p>
        </p:txBody>
      </p:sp>
      <p:sp>
        <p:nvSpPr>
          <p:cNvPr id="314" name="Google Shape;314;g2eca587cfa0_0_24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sz="7400"/>
              <a:t>Equal to </a:t>
            </a:r>
            <a:r>
              <a:rPr lang="en-US" sz="7400" b="1"/>
              <a:t>==</a:t>
            </a:r>
            <a:endParaRPr sz="7400"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sz="7400"/>
              <a:t>Greater than </a:t>
            </a:r>
            <a:r>
              <a:rPr lang="en-US" sz="7400" b="1"/>
              <a:t>&gt;</a:t>
            </a:r>
            <a:endParaRPr sz="7400"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sz="7400"/>
              <a:t>Less than </a:t>
            </a:r>
            <a:r>
              <a:rPr lang="en-US" sz="7400" b="1"/>
              <a:t>&lt;</a:t>
            </a:r>
            <a:endParaRPr sz="7400"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sz="7400"/>
              <a:t>Not Equal to </a:t>
            </a:r>
            <a:r>
              <a:rPr lang="en-US" sz="7400" b="1"/>
              <a:t>!=</a:t>
            </a:r>
            <a:endParaRPr sz="7400"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 sz="7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9" name="Google Shape;319;g2eca587cfa0_0_11"/>
          <p:cNvPicPr/>
          <p:nvPr>
            <p:ph type="pic" idx="2"/>
          </p:nvPr>
        </p:nvPicPr>
        <p:blipFill>
          <a:blip r:embed="rId3">
            <a:alphaModFix/>
          </a:blip>
          <a:srcRect l="0" t="12234" r="0" b="12242"/>
          <a:stretch/>
        </p:blipFill>
        <p:spPr bwMode="auto">
          <a:xfrm>
            <a:off x="10185400" y="0"/>
            <a:ext cx="18161115" cy="13715999"/>
          </a:xfrm>
          <a:prstGeom prst="rect">
            <a:avLst/>
          </a:prstGeom>
        </p:spPr>
      </p:pic>
      <p:sp>
        <p:nvSpPr>
          <p:cNvPr id="320" name="Google Shape;320;g2eca587cfa0_0_11"/>
          <p:cNvSpPr txBox="1"/>
          <p:nvPr>
            <p:ph type="title"/>
          </p:nvPr>
        </p:nvSpPr>
        <p:spPr bwMode="auto">
          <a:xfrm>
            <a:off x="1270000" y="838200"/>
            <a:ext cx="9651900" cy="15495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Boolean</a:t>
            </a:r>
            <a:endParaRPr/>
          </a:p>
        </p:txBody>
      </p:sp>
      <p:sp>
        <p:nvSpPr>
          <p:cNvPr id="321" name="Google Shape;321;g2eca587cfa0_0_11"/>
          <p:cNvSpPr txBox="1"/>
          <p:nvPr>
            <p:ph type="body" idx="1"/>
          </p:nvPr>
        </p:nvSpPr>
        <p:spPr bwMode="auto">
          <a:xfrm>
            <a:off x="1270000" y="4267200"/>
            <a:ext cx="9651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Conditions can be TRUE OR FALSE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Based on the result we make a decision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LETS CODE</a:t>
            </a:r>
            <a:endParaRPr b="1"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6" name="Google Shape;326;p35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2638" t="0" r="2638" b="0"/>
          <a:stretch/>
        </p:blipFill>
        <p:spPr bwMode="auto">
          <a:xfrm>
            <a:off x="12204700" y="3489981"/>
            <a:ext cx="12192001" cy="673603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6972"/>
              <a:buFont typeface="Arial"/>
              <a:buNone/>
              <a:defRPr/>
            </a:pPr>
            <a:r>
              <a:rPr lang="en-US" sz="6950"/>
              <a:t>Booleans and operators</a:t>
            </a:r>
            <a:endParaRPr/>
          </a:p>
        </p:txBody>
      </p:sp>
      <p:sp>
        <p:nvSpPr>
          <p:cNvPr id="328" name="Google Shape;328;p35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Booleans are operators that allow you to convey True or False statements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These are very important and useful when we start dealing with control flow and logic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Knowledge Test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Python Statements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3" name="Google Shape;343;p38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5247" t="0" r="14766" b="0"/>
          <a:stretch/>
        </p:blipFill>
        <p:spPr bwMode="auto">
          <a:xfrm>
            <a:off x="12204700" y="2602732"/>
            <a:ext cx="12192000" cy="851053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Python Statements</a:t>
            </a:r>
            <a:endParaRPr/>
          </a:p>
        </p:txBody>
      </p:sp>
      <p:sp>
        <p:nvSpPr>
          <p:cNvPr id="345" name="Google Shape;345;p38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Let’s talk about control flow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We often only want certain code to execute when a particular condition has been met 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example - if temparature drops below 15 degrees (condition) then turn up the heat by 10 degrees (action).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Statements</a:t>
            </a:r>
            <a:endParaRPr/>
          </a:p>
        </p:txBody>
      </p:sp>
      <p:sp>
        <p:nvSpPr>
          <p:cNvPr id="351" name="Google Shape;351;p39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2" indent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Key words for control flow</a:t>
            </a:r>
            <a:endParaRPr/>
          </a:p>
        </p:txBody>
      </p:sp>
      <p:sp>
        <p:nvSpPr>
          <p:cNvPr id="352" name="Google Shape;352;p39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30859" lvl="0" indent="-53085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If, elif, else</a:t>
            </a:r>
            <a:endParaRPr/>
          </a:p>
          <a:p>
            <a:pPr marL="530859" lvl="0" indent="-530859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Control flow syntax makes use of colons and indentation</a:t>
            </a:r>
            <a:endParaRPr/>
          </a:p>
          <a:p>
            <a:pPr marL="530859" lvl="0" indent="-530859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This indentation system is crucial to Python and is what sets it apart from other programming language</a:t>
            </a:r>
            <a:endParaRPr/>
          </a:p>
          <a:p>
            <a:pPr marL="530859" lvl="0" indent="-530859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If - Checks if a condition is true, anything inside the indentation will execute if the condition is true</a:t>
            </a:r>
            <a:endParaRPr/>
          </a:p>
          <a:p>
            <a:pPr marL="530859" lvl="0" indent="-530859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Elif - Can have multiple of these, useful for when you want to check for multiple scenarios and execute code based on them</a:t>
            </a:r>
            <a:endParaRPr/>
          </a:p>
          <a:p>
            <a:pPr marL="530859" lvl="0" indent="-530859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4560"/>
              <a:buFont typeface="Arial"/>
              <a:buChar char="•"/>
              <a:defRPr/>
            </a:pPr>
            <a:r>
              <a:rPr lang="en-US" sz="4550"/>
              <a:t>Else - executes at the end when none of the conditions were true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7" name="Google Shape;357;p40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392" t="0" r="391" b="0"/>
          <a:stretch/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Statements</a:t>
            </a:r>
            <a:endParaRPr/>
          </a:p>
        </p:txBody>
      </p:sp>
      <p:sp>
        <p:nvSpPr>
          <p:cNvPr id="363" name="Google Shape;363;p41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If, elif, else</a:t>
            </a:r>
            <a:endParaRPr/>
          </a:p>
        </p:txBody>
      </p:sp>
      <p:sp>
        <p:nvSpPr>
          <p:cNvPr id="364" name="Google Shape;364;p41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42036" lvl="0" indent="-54203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Syntax of if/else statements</a:t>
            </a:r>
            <a:endParaRPr/>
          </a:p>
          <a:p>
            <a:pPr marL="542036" lvl="0" indent="-246379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None/>
              <a:defRPr/>
            </a:pPr>
            <a:endParaRPr sz="4650"/>
          </a:p>
          <a:p>
            <a:pPr marL="542036" lvl="0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if some_condition:</a:t>
            </a:r>
            <a:endParaRPr/>
          </a:p>
          <a:p>
            <a:pPr marL="1084072" lvl="1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# execute code</a:t>
            </a:r>
            <a:endParaRPr/>
          </a:p>
          <a:p>
            <a:pPr marL="542036" lvl="0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elif some_other_condition:</a:t>
            </a:r>
            <a:endParaRPr/>
          </a:p>
          <a:p>
            <a:pPr marL="1084072" lvl="1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# do something different</a:t>
            </a:r>
            <a:endParaRPr/>
          </a:p>
          <a:p>
            <a:pPr marL="542036" lvl="0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else:</a:t>
            </a:r>
            <a:endParaRPr/>
          </a:p>
          <a:p>
            <a:pPr marL="1084072" lvl="1" indent="-542036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4656"/>
              <a:buFont typeface="Arial"/>
              <a:buChar char="•"/>
              <a:defRPr/>
            </a:pPr>
            <a:r>
              <a:rPr lang="en-US" sz="4650"/>
              <a:t># do something else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How Python Works</a:t>
            </a:r>
            <a:endParaRPr/>
          </a:p>
        </p:txBody>
      </p:sp>
      <p:sp>
        <p:nvSpPr>
          <p:cNvPr id="105" name="Google Shape;105;p5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4"/>
              <a:buFont typeface="Arial"/>
              <a:buNone/>
              <a:defRPr/>
            </a:pPr>
            <a:endParaRPr sz="275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4"/>
              <a:buFont typeface="Arial"/>
              <a:buNone/>
              <a:defRPr/>
            </a:pPr>
            <a:r>
              <a:rPr lang="en-US" sz="2750"/>
              <a:t>Python is an example of a high level programming language</a:t>
            </a:r>
            <a:endParaRPr/>
          </a:p>
        </p:txBody>
      </p:sp>
      <p:sp>
        <p:nvSpPr>
          <p:cNvPr id="106" name="Google Shape;106;p5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63804" lvl="0" indent="-46380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84"/>
              <a:buFont typeface="Arial"/>
              <a:buChar char="•"/>
              <a:defRPr/>
            </a:pPr>
            <a:r>
              <a:rPr lang="en-US" sz="4000"/>
              <a:t>There are also </a:t>
            </a:r>
            <a:r>
              <a:rPr lang="en-US" b="1"/>
              <a:t>low-level languages like C. </a:t>
            </a:r>
            <a:r>
              <a:rPr lang="en-US" sz="4000"/>
              <a:t> These are sometimes referred to as “machine languages” or “assembly languages.” Loosely speaking, computers can only execute programs written in low-level language. </a:t>
            </a:r>
            <a:endParaRPr/>
          </a:p>
          <a:p>
            <a:pPr marL="463804" lvl="0" indent="-463804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84"/>
              <a:buFont typeface="Arial"/>
              <a:buChar char="•"/>
              <a:defRPr/>
            </a:pPr>
            <a:r>
              <a:rPr lang="en-US" sz="4000"/>
              <a:t>Programs written in a high-level language have to be processed before they can run. This extra processing takes some time, which is a small disadvantage of high-level languages. </a:t>
            </a:r>
            <a:endParaRPr/>
          </a:p>
          <a:p>
            <a:pPr marL="463804" lvl="0" indent="-463804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984"/>
              <a:buFont typeface="Arial"/>
              <a:buChar char="•"/>
              <a:defRPr/>
            </a:pPr>
            <a:r>
              <a:rPr lang="en-US" sz="4000"/>
              <a:t>Programs written in a high-level language take less time to write, they are shorter and easier to read.</a:t>
            </a:r>
            <a:endParaRPr/>
          </a:p>
          <a:p>
            <a:pPr marL="558800" lvl="0" indent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  <a:defRPr/>
            </a:pPr>
            <a:endParaRPr sz="1000"/>
          </a:p>
          <a:p>
            <a:pPr marL="463804" lvl="0" indent="-400558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996"/>
              <a:buFont typeface="Arial"/>
              <a:buNone/>
              <a:defRPr/>
            </a:pPr>
            <a:endParaRPr sz="1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" name="Google Shape;369;g28f9386ccec_0_39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Statements</a:t>
            </a:r>
            <a:endParaRPr/>
          </a:p>
        </p:txBody>
      </p:sp>
      <p:sp>
        <p:nvSpPr>
          <p:cNvPr id="370" name="Google Shape;370;g28f9386ccec_0_39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If, elif, else</a:t>
            </a:r>
            <a:endParaRPr/>
          </a:p>
        </p:txBody>
      </p:sp>
      <p:sp>
        <p:nvSpPr>
          <p:cNvPr id="371" name="Google Shape;371;g28f9386ccec_0_39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650"/>
              <a:t>Problem: Car not starting</a:t>
            </a: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4650"/>
              <a:t>Step 1: Check the battery status</a:t>
            </a: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4650"/>
              <a:t>Step 2: If the battery is not the issue, check the wiring</a:t>
            </a: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4650"/>
              <a:t>Step 3: If the battery and wiring are not the issue, check the fuses</a:t>
            </a: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 sz="4650"/>
              <a:t>Step 4: If none of the above, call mechanic/tow truck</a:t>
            </a: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6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  <a:defRPr/>
            </a:pPr>
            <a:endParaRPr sz="46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" name="Google Shape;376;g28f9386ccec_0_48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Python Statements</a:t>
            </a:r>
            <a:endParaRPr/>
          </a:p>
        </p:txBody>
      </p:sp>
      <p:sp>
        <p:nvSpPr>
          <p:cNvPr id="377" name="Google Shape;377;g28f9386ccec_0_48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If, elif, else</a:t>
            </a:r>
            <a:endParaRPr/>
          </a:p>
        </p:txBody>
      </p:sp>
      <p:sp>
        <p:nvSpPr>
          <p:cNvPr id="378" name="Google Shape;378;g28f9386ccec_0_48"/>
          <p:cNvSpPr txBox="1"/>
          <p:nvPr>
            <p:ph type="body" idx="2"/>
          </p:nvPr>
        </p:nvSpPr>
        <p:spPr bwMode="auto">
          <a:xfrm>
            <a:off x="1270000" y="4267200"/>
            <a:ext cx="21843900" cy="944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Problem: Car not starting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Step 1: Check the battery status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if battery </a:t>
            </a:r>
            <a:r>
              <a:rPr lang="en-US" sz="4850"/>
              <a:t>fault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	jump start the car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Step 2: If the battery is not the issue, check the wiring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elif battery fine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	check wiring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Step 3: If the battery and wiring are not the issue, check the fuses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elif wiring is fine </a:t>
            </a:r>
            <a:endParaRPr sz="4850"/>
          </a:p>
          <a:p>
            <a:pPr marL="457200" lvl="0" indent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check fuses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Step 4: If none of the above, call a mechanic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r>
              <a:rPr lang="en-US" sz="4850"/>
              <a:t>	else call a mechanic/tow truck</a:t>
            </a: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sz="4850"/>
          </a:p>
          <a:p>
            <a: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  <a:defRPr/>
            </a:pPr>
            <a:endParaRPr sz="48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" name="Google Shape;383;g2eca587cfa0_0_30"/>
          <p:cNvSpPr txBox="1"/>
          <p:nvPr>
            <p:ph type="title"/>
          </p:nvPr>
        </p:nvSpPr>
        <p:spPr bwMode="auto">
          <a:xfrm>
            <a:off x="1270000" y="838200"/>
            <a:ext cx="9651900" cy="15495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Errors</a:t>
            </a:r>
            <a:endParaRPr/>
          </a:p>
        </p:txBody>
      </p:sp>
      <p:sp>
        <p:nvSpPr>
          <p:cNvPr id="384" name="Google Shape;384;g2eca587cfa0_0_30"/>
          <p:cNvSpPr txBox="1"/>
          <p:nvPr>
            <p:ph type="body" idx="1"/>
          </p:nvPr>
        </p:nvSpPr>
        <p:spPr bwMode="auto">
          <a:xfrm>
            <a:off x="1270000" y="4267200"/>
            <a:ext cx="9651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Running into Errors is Normal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Syntax: rules broken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Indentation: not indented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Name: variable not found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Always check your code</a:t>
            </a:r>
            <a:endParaRPr b="1"/>
          </a:p>
        </p:txBody>
      </p:sp>
      <p:pic>
        <p:nvPicPr>
          <p:cNvPr id="385" name="Google Shape;385;g2eca587cfa0_0_30"/>
          <p:cNvPicPr/>
          <p:nvPr>
            <p:ph type="pic" idx="2"/>
          </p:nvPr>
        </p:nvPicPr>
        <p:blipFill>
          <a:blip r:embed="rId3">
            <a:alphaModFix/>
          </a:blip>
          <a:srcRect l="0" t="0" r="0" b="6575"/>
          <a:stretch/>
        </p:blipFill>
        <p:spPr bwMode="auto">
          <a:xfrm>
            <a:off x="11472500" y="1001100"/>
            <a:ext cx="12265125" cy="1171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/>
              <a:t>Libraries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" name="Google Shape;395;g2eca587cfa0_0_43"/>
          <p:cNvSpPr txBox="1"/>
          <p:nvPr>
            <p:ph type="title"/>
          </p:nvPr>
        </p:nvSpPr>
        <p:spPr bwMode="auto">
          <a:xfrm>
            <a:off x="1270000" y="812800"/>
            <a:ext cx="21843900" cy="1562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Libraries</a:t>
            </a:r>
            <a:endParaRPr/>
          </a:p>
        </p:txBody>
      </p:sp>
      <p:sp>
        <p:nvSpPr>
          <p:cNvPr id="396" name="Google Shape;396;g2eca587cfa0_0_43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Think of Python libraries as pre-made toolkits 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Just like how a carpenter has a toolbox with various tools to build furniture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Python programmers have libraries with pre-written code to help them build 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Some examples: NumPy, MatPlotLib, </a:t>
            </a:r>
            <a:r>
              <a:rPr lang="en-US" b="1"/>
              <a:t>Random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" name="Google Shape;401;g2eca587cfa0_0_51"/>
          <p:cNvSpPr txBox="1"/>
          <p:nvPr>
            <p:ph type="title"/>
          </p:nvPr>
        </p:nvSpPr>
        <p:spPr bwMode="auto">
          <a:xfrm>
            <a:off x="1270000" y="812800"/>
            <a:ext cx="21843900" cy="1562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Import Library</a:t>
            </a:r>
            <a:endParaRPr/>
          </a:p>
        </p:txBody>
      </p:sp>
      <p:sp>
        <p:nvSpPr>
          <p:cNvPr id="402" name="Google Shape;402;g2eca587cfa0_0_51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To use a library we need to import it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Use the functions from the library in your code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 b="1"/>
              <a:t>Let’s code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7" name="Google Shape;407;g28f9386ccec_0_54"/>
          <p:cNvPicPr/>
          <p:nvPr>
            <p:ph type="pic" idx="2"/>
          </p:nvPr>
        </p:nvPicPr>
        <p:blipFill>
          <a:blip r:embed="rId3">
            <a:alphaModFix/>
          </a:blip>
          <a:srcRect l="0" t="0" r="0" b="1921"/>
          <a:stretch/>
        </p:blipFill>
        <p:spPr bwMode="auto">
          <a:xfrm>
            <a:off x="3404475" y="636388"/>
            <a:ext cx="17575050" cy="1244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2" name="Google Shape;412;g2eca587cfa0_0_58"/>
          <p:cNvPicPr/>
          <p:nvPr>
            <p:ph type="pic" idx="2"/>
          </p:nvPr>
        </p:nvPicPr>
        <p:blipFill>
          <a:blip r:embed="rId3">
            <a:alphaModFix/>
          </a:blip>
          <a:srcRect l="7835" t="0" r="7825" b="0"/>
          <a:stretch/>
        </p:blipFill>
        <p:spPr bwMode="auto">
          <a:xfrm>
            <a:off x="0" y="-1270000"/>
            <a:ext cx="24384000" cy="1625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" name="Google Shape;417;g2eca587cfa0_0_39"/>
          <p:cNvSpPr txBox="1"/>
          <p:nvPr>
            <p:ph type="body" idx="1"/>
          </p:nvPr>
        </p:nvSpPr>
        <p:spPr bwMode="auto">
          <a:xfrm>
            <a:off x="1270000" y="4927600"/>
            <a:ext cx="21843900" cy="3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Enjoy your Lunch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349154" name="Google Shape;417;g2eca587cfa0_0_39"/>
          <p:cNvSpPr txBox="1"/>
          <p:nvPr>
            <p:ph type="body" idx="1"/>
          </p:nvPr>
        </p:nvSpPr>
        <p:spPr bwMode="auto">
          <a:xfrm>
            <a:off x="1269999" y="4927599"/>
            <a:ext cx="21843900" cy="390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99" tIns="50799" rIns="50799" bIns="50799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For Loops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1" name="Google Shape;111;p6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0" t="8147" r="0" b="141"/>
          <a:stretch/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22" name="Google Shape;422;p43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7994" t="0" r="7994" b="0"/>
          <a:stretch/>
        </p:blipFill>
        <p:spPr bwMode="auto">
          <a:xfrm>
            <a:off x="12204700" y="2316923"/>
            <a:ext cx="12192000" cy="90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3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For Loops</a:t>
            </a:r>
            <a:endParaRPr/>
          </a:p>
        </p:txBody>
      </p:sp>
      <p:sp>
        <p:nvSpPr>
          <p:cNvPr id="424" name="Google Shape;424;p43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Many objects in python are iterable - meaning we can perform an action for every element in that object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example, every element in a list, character in a string or key in a dictionary can be iterated over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Loops</a:t>
            </a:r>
            <a:endParaRPr/>
          </a:p>
        </p:txBody>
      </p:sp>
      <p:sp>
        <p:nvSpPr>
          <p:cNvPr id="430" name="Google Shape;430;p44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my_iterable = [1,2,3]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For item in my_iterable:</a:t>
            </a:r>
            <a:endParaRPr/>
          </a:p>
          <a:p>
            <a:pPr marL="1117600" lvl="1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print(item)</a:t>
            </a:r>
            <a:b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/>
          </a:p>
          <a:p>
            <a:pPr marL="1117600" lvl="1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&gt;&gt; 1</a:t>
            </a:r>
            <a:endParaRPr/>
          </a:p>
          <a:p>
            <a:pPr marL="1117600" lvl="1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&gt;&gt; 2</a:t>
            </a:r>
            <a:endParaRPr/>
          </a:p>
          <a:p>
            <a:pPr marL="1117600" lvl="1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&gt;&gt; 3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While Loops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0" name="Google Shape;440;p46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46147" t="0" r="3799" b="14192"/>
          <a:stretch/>
        </p:blipFill>
        <p:spPr bwMode="auto">
          <a:xfrm>
            <a:off x="12204699" y="483535"/>
            <a:ext cx="12192002" cy="1176935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While Loops</a:t>
            </a:r>
            <a:endParaRPr/>
          </a:p>
        </p:txBody>
      </p:sp>
      <p:sp>
        <p:nvSpPr>
          <p:cNvPr id="442" name="Google Shape;442;p46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loops will continue to execute a block of code while som condition remains True.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my pool is not full, keep filling it with water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True, dispense a drink.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loops</a:t>
            </a:r>
            <a:endParaRPr/>
          </a:p>
        </p:txBody>
      </p:sp>
      <p:sp>
        <p:nvSpPr>
          <p:cNvPr id="448" name="Google Shape;448;p47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some_boolean_condition:</a:t>
            </a:r>
            <a:endParaRPr/>
          </a:p>
          <a:p>
            <a:pPr marL="1676400" lvl="2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# do something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else:</a:t>
            </a:r>
            <a:endParaRPr/>
          </a:p>
          <a:p>
            <a:pPr marL="1676400" lvl="2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# do something different</a:t>
            </a:r>
            <a:endParaRPr/>
          </a:p>
          <a:p>
            <a:pPr marL="1676400" lvl="2" indent="-254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None/>
              <a:defRPr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b="1" i="1"/>
              <a:t>Let’s Code…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1" indent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While Loops</a:t>
            </a:r>
            <a:endParaRPr/>
          </a:p>
        </p:txBody>
      </p:sp>
      <p:sp>
        <p:nvSpPr>
          <p:cNvPr id="454" name="Google Shape;454;p48"/>
          <p:cNvSpPr txBox="1"/>
          <p:nvPr>
            <p:ph type="body" idx="1"/>
          </p:nvPr>
        </p:nvSpPr>
        <p:spPr bwMode="auto"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Break, Continue, Pass</a:t>
            </a:r>
            <a:endParaRPr/>
          </a:p>
        </p:txBody>
      </p:sp>
      <p:sp>
        <p:nvSpPr>
          <p:cNvPr id="455" name="Google Shape;455;p48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We can use break, continue and pass statements in our loops to add functionality for our various cases.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Break - breaks out of the current loop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Continue - goes to the top of the current loop 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Pass - does nothing at all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Font typeface="Arial"/>
              <a:buNone/>
              <a:defRPr/>
            </a:pPr>
            <a:r>
              <a:rPr lang="en-US" sz="8400">
                <a:solidFill>
                  <a:srgbClr val="1E98FD"/>
                </a:solidFill>
                <a:latin typeface="Arial"/>
                <a:ea typeface="Arial"/>
                <a:cs typeface="Arial"/>
              </a:rPr>
              <a:t>Functions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5" name="Google Shape;465;p50" descr="Two jellyfish against a pink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2204700" y="372833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0"/>
          <p:cNvSpPr txBox="1"/>
          <p:nvPr>
            <p:ph type="title"/>
          </p:nvPr>
        </p:nvSpPr>
        <p:spPr bwMode="auto">
          <a:xfrm>
            <a:off x="1270000" y="838200"/>
            <a:ext cx="96520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E03FF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5E03FF"/>
                </a:solidFill>
              </a:rPr>
              <a:t>Functions</a:t>
            </a:r>
            <a:endParaRPr/>
          </a:p>
        </p:txBody>
      </p:sp>
      <p:sp>
        <p:nvSpPr>
          <p:cNvPr id="467" name="Google Shape;467;p50"/>
          <p:cNvSpPr txBox="1"/>
          <p:nvPr>
            <p:ph type="body" idx="1"/>
          </p:nvPr>
        </p:nvSpPr>
        <p:spPr bwMode="auto">
          <a:xfrm>
            <a:off x="1270000" y="4267200"/>
            <a:ext cx="9652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35862" lvl="0" indent="-43586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43"/>
              <a:buFont typeface="Arial"/>
              <a:buChar char="•"/>
              <a:defRPr/>
            </a:pPr>
            <a:r>
              <a:rPr lang="en-US" sz="3750"/>
              <a:t>Creating clean repeatable code is a key part of becoming an effective programmer </a:t>
            </a:r>
            <a:endParaRPr/>
          </a:p>
          <a:p>
            <a:pPr marL="435862" lvl="0" indent="-435862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743"/>
              <a:buFont typeface="Arial"/>
              <a:buChar char="•"/>
              <a:defRPr/>
            </a:pPr>
            <a:r>
              <a:rPr lang="en-US" sz="3750"/>
              <a:t>Functions allow us to create blocks of code that can be easily executed many times without needing to rewrite the entire block of code</a:t>
            </a:r>
            <a:endParaRPr/>
          </a:p>
          <a:p>
            <a:pPr marL="435862" lvl="0" indent="-435862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743"/>
              <a:buFont typeface="Arial"/>
              <a:buChar char="•"/>
              <a:defRPr/>
            </a:pPr>
            <a:r>
              <a:rPr lang="en-US" sz="3750"/>
              <a:t>Functions will be a big leap forward in your capabilities as a Python programmer </a:t>
            </a:r>
            <a:endParaRPr/>
          </a:p>
          <a:p>
            <a:pPr marL="435862" lvl="0" indent="-435862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743"/>
              <a:buFont typeface="Arial"/>
              <a:buChar char="•"/>
              <a:defRPr/>
            </a:pPr>
            <a:r>
              <a:rPr lang="en-US" sz="3750"/>
              <a:t>The problems you will be able to solve can become a lot harder!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Functions</a:t>
            </a:r>
            <a:endParaRPr/>
          </a:p>
        </p:txBody>
      </p:sp>
      <p:sp>
        <p:nvSpPr>
          <p:cNvPr id="473" name="Google Shape;473;p51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97330" lvl="0" indent="-497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Char char="•"/>
              <a:defRPr/>
            </a:pPr>
            <a:r>
              <a:rPr lang="en-US" b="1" i="1"/>
              <a:t>def</a:t>
            </a:r>
            <a:r>
              <a:rPr lang="en-US" sz="4250"/>
              <a:t> keyword lets python know that you are about to create a function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def name_of_function():</a:t>
            </a:r>
            <a:endParaRPr/>
          </a:p>
          <a:p>
            <a:pPr marL="1491995" lvl="2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print(“hello”) 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The function name must be in small letters and snake casing)</a:t>
            </a:r>
            <a:endParaRPr/>
          </a:p>
          <a:p>
            <a:pPr marL="497330" lvl="0" indent="-226058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None/>
              <a:defRPr/>
            </a:pPr>
            <a:endParaRPr sz="4250"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Functions can get a bit more complex by accepting arguments passed in by the user</a:t>
            </a:r>
            <a:endParaRPr/>
          </a:p>
          <a:p>
            <a:pPr marL="497330" lvl="0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Def name_of_function(name):</a:t>
            </a:r>
            <a:endParaRPr/>
          </a:p>
          <a:p>
            <a:pPr marL="1491995" lvl="2" indent="-49733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4272"/>
              <a:buFont typeface="Arial"/>
              <a:buChar char="•"/>
              <a:defRPr/>
            </a:pPr>
            <a:r>
              <a:rPr lang="en-US" sz="4250"/>
              <a:t>print(“hello ” + name)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8" name="Google Shape;478;g28f9386ccec_0_12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Functions</a:t>
            </a:r>
            <a:endParaRPr/>
          </a:p>
        </p:txBody>
      </p:sp>
      <p:sp>
        <p:nvSpPr>
          <p:cNvPr id="479" name="Google Shape;479;g28f9386ccec_0_12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Local and Global Variable</a:t>
            </a:r>
            <a:endParaRPr/>
          </a:p>
        </p:txBody>
      </p:sp>
      <p:sp>
        <p:nvSpPr>
          <p:cNvPr id="480" name="Google Shape;480;g28f9386ccec_0_12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Global Variables: Defined outside functions, accessible anywhere in the program.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Local Variables: Defined inside functions, accessible only within those functions.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body" idx="1"/>
          </p:nvPr>
        </p:nvSpPr>
        <p:spPr bwMode="auto">
          <a:xfrm>
            <a:off x="1270000" y="4927600"/>
            <a:ext cx="21844000" cy="390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476"/>
              <a:buFont typeface="Arial"/>
              <a:buNone/>
              <a:defRPr/>
            </a:pPr>
            <a:r>
              <a:rPr lang="en-US" sz="7500"/>
              <a:t>Two kinds of programs process high-level languages into low level languages: </a:t>
            </a:r>
            <a:r>
              <a:rPr lang="en-US" b="1">
                <a:latin typeface="Arial"/>
                <a:ea typeface="Arial"/>
                <a:cs typeface="Arial"/>
              </a:rPr>
              <a:t>interpreters </a:t>
            </a:r>
            <a:r>
              <a:rPr lang="en-US" sz="7500"/>
              <a:t>and </a:t>
            </a:r>
            <a:r>
              <a:rPr lang="en-US" b="1">
                <a:latin typeface="Arial"/>
                <a:ea typeface="Arial"/>
                <a:cs typeface="Arial"/>
              </a:rPr>
              <a:t>compilers</a:t>
            </a:r>
            <a:r>
              <a:rPr lang="en-US" sz="7500"/>
              <a:t>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5" name="Google Shape;485;g28f9386ccec_0_20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Functions</a:t>
            </a:r>
            <a:endParaRPr/>
          </a:p>
        </p:txBody>
      </p:sp>
      <p:sp>
        <p:nvSpPr>
          <p:cNvPr id="486" name="Google Shape;486;g28f9386ccec_0_20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Local Variable</a:t>
            </a:r>
            <a:endParaRPr/>
          </a:p>
        </p:txBody>
      </p:sp>
      <p:sp>
        <p:nvSpPr>
          <p:cNvPr id="487" name="Google Shape;487;g28f9386ccec_0_20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Scope: The scope of a local variable is limited to the function or block in which it is defined. It cannot be accessed from outside that function.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Lifetime: Local variables exist only during the execution of the function in which they are defined. They are created when the function is called and destroyed when the function exits.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" name="Google Shape;492;g28f9386ccec_0_27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Functions</a:t>
            </a:r>
            <a:endParaRPr/>
          </a:p>
        </p:txBody>
      </p:sp>
      <p:sp>
        <p:nvSpPr>
          <p:cNvPr id="493" name="Google Shape;493;g28f9386ccec_0_27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Global </a:t>
            </a:r>
            <a:r>
              <a:rPr lang="en-US"/>
              <a:t>Variable</a:t>
            </a:r>
            <a:endParaRPr/>
          </a:p>
        </p:txBody>
      </p:sp>
      <p:sp>
        <p:nvSpPr>
          <p:cNvPr id="494" name="Google Shape;494;g28f9386ccec_0_27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Simplicity: Using global variables can simplify the code by reducing the need to pass the same data to multiple functions.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-US"/>
              <a:t>Accessibility: Global variables ensure that important data is accessible from anywhere in the program.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Functions</a:t>
            </a:r>
            <a:endParaRPr/>
          </a:p>
        </p:txBody>
      </p:sp>
      <p:sp>
        <p:nvSpPr>
          <p:cNvPr id="500" name="Google Shape;500;p52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02336" lvl="0" indent="-40233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Typically we use the</a:t>
            </a:r>
            <a:r>
              <a:rPr lang="en-US" b="1" i="1"/>
              <a:t> return</a:t>
            </a:r>
            <a:r>
              <a:rPr lang="en-US" sz="3450"/>
              <a:t> keyword to send back the result of the function instead of just printing it out </a:t>
            </a:r>
            <a:endParaRPr/>
          </a:p>
          <a:p>
            <a:pPr marL="402336" lvl="0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00"/>
              <a:buFont typeface="Arial"/>
              <a:buChar char="•"/>
              <a:defRPr/>
            </a:pPr>
            <a:r>
              <a:rPr lang="en-US" b="1" i="1"/>
              <a:t>return </a:t>
            </a:r>
            <a:r>
              <a:rPr lang="en-US" sz="3450"/>
              <a:t>allows us to assign the output of the function to a new variable which you can later print or use somewhere else in your code</a:t>
            </a:r>
            <a:endParaRPr/>
          </a:p>
          <a:p>
            <a:pPr marL="402336" lvl="0" indent="-18288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None/>
              <a:defRPr/>
            </a:pPr>
            <a:endParaRPr sz="3450"/>
          </a:p>
          <a:p>
            <a:pPr marL="402336" lvl="0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def add_function(num1, num2):</a:t>
            </a:r>
            <a:endParaRPr/>
          </a:p>
          <a:p>
            <a:pPr marL="1207008" lvl="2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return num1 + num2</a:t>
            </a:r>
            <a:endParaRPr/>
          </a:p>
          <a:p>
            <a:pPr marL="402336" lvl="0" indent="-18288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None/>
              <a:defRPr/>
            </a:pPr>
            <a:endParaRPr sz="3450"/>
          </a:p>
          <a:p>
            <a:pPr marL="402336" lvl="0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Result = add_function(5,10)</a:t>
            </a:r>
            <a:endParaRPr/>
          </a:p>
          <a:p>
            <a:pPr marL="402336" lvl="0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print(result)</a:t>
            </a:r>
            <a:endParaRPr/>
          </a:p>
          <a:p>
            <a:pPr marL="402336" lvl="0" indent="-402336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3456"/>
              <a:buFont typeface="Arial"/>
              <a:buChar char="•"/>
              <a:defRPr/>
            </a:pPr>
            <a:r>
              <a:rPr lang="en-US" sz="3450"/>
              <a:t>&gt;&gt; 15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5" name="Google Shape;505;p53" descr="Two jellyfish touching against a dark blue background"/>
          <p:cNvPicPr/>
          <p:nvPr>
            <p:ph type="pic" idx="2"/>
          </p:nvPr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12192000" y="322177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3"/>
          <p:cNvSpPr txBox="1"/>
          <p:nvPr>
            <p:ph type="title"/>
          </p:nvPr>
        </p:nvSpPr>
        <p:spPr bwMode="auto">
          <a:xfrm>
            <a:off x="1270000" y="3885108"/>
            <a:ext cx="9652000" cy="320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D8"/>
              </a:buClr>
              <a:buSzPts val="8400"/>
              <a:buFont typeface="Arial"/>
              <a:buNone/>
              <a:defRPr/>
            </a:pPr>
            <a:r>
              <a:rPr lang="en-US">
                <a:solidFill>
                  <a:srgbClr val="FF00D8"/>
                </a:solidFill>
              </a:rPr>
              <a:t>PROJECT</a:t>
            </a:r>
            <a:endParaRPr/>
          </a:p>
        </p:txBody>
      </p:sp>
      <p:sp>
        <p:nvSpPr>
          <p:cNvPr id="507" name="Google Shape;507;p53"/>
          <p:cNvSpPr txBox="1"/>
          <p:nvPr>
            <p:ph type="body" idx="1"/>
          </p:nvPr>
        </p:nvSpPr>
        <p:spPr bwMode="auto">
          <a:xfrm>
            <a:off x="1270000" y="6845300"/>
            <a:ext cx="9652000" cy="5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Arial"/>
              <a:buNone/>
              <a:defRPr/>
            </a:pPr>
            <a:r>
              <a:rPr lang="en-US" sz="5400">
                <a:latin typeface="Arial"/>
                <a:ea typeface="Arial"/>
                <a:cs typeface="Arial"/>
              </a:rPr>
              <a:t>Rock, Paper, Scissors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" name="Google Shape;512;g2ec3b78cb11_0_71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How Can We Improve Our Game</a:t>
            </a:r>
            <a:endParaRPr/>
          </a:p>
        </p:txBody>
      </p:sp>
      <p:sp>
        <p:nvSpPr>
          <p:cNvPr id="513" name="Google Shape;513;g2ec3b78cb11_0_71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342900" algn="l">
              <a:spcBef>
                <a:spcPts val="240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Keep the game running so we can play multiple times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Clean up our code with functions</a:t>
            </a:r>
            <a:endParaRPr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pPr>
            <a:r>
              <a:rPr lang="en-US"/>
              <a:t>More Defensive programming!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8" name="Google Shape;518;g2ec3b78cb11_0_78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9" name="Google Shape;519;g2ec3b78cb11_0_78"/>
          <p:cNvSpPr txBox="1"/>
          <p:nvPr>
            <p:ph type="body" idx="1"/>
          </p:nvPr>
        </p:nvSpPr>
        <p:spPr bwMode="auto">
          <a:xfrm>
            <a:off x="1270000" y="2133600"/>
            <a:ext cx="21843900" cy="1016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0" name="Google Shape;520;g2ec3b78cb11_0_78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Definition: A global variable is a variable that is declared outside of any function and is accessible from any function within the same module.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Scope: Global variables have a global scope, meaning they can be accessed and modified from anywhere in the code after they are declared.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Accessibility: Global variables can be accessed and modified by any function, making it easy to share data across different parts of the program.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State Management: They are useful for maintaining state or configuration information that needs to be consistent across the entire program.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5" name="Google Shape;525;g2ec3b78cb11_0_84"/>
          <p:cNvSpPr txBox="1"/>
          <p:nvPr>
            <p:ph type="title"/>
          </p:nvPr>
        </p:nvSpPr>
        <p:spPr bwMode="auto">
          <a:xfrm>
            <a:off x="1270000" y="812800"/>
            <a:ext cx="21843900" cy="15573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Constants</a:t>
            </a:r>
            <a:endParaRPr/>
          </a:p>
        </p:txBody>
      </p:sp>
      <p:sp>
        <p:nvSpPr>
          <p:cNvPr id="526" name="Google Shape;526;g2ec3b78cb11_0_84"/>
          <p:cNvSpPr txBox="1"/>
          <p:nvPr>
            <p:ph type="body" idx="2"/>
          </p:nvPr>
        </p:nvSpPr>
        <p:spPr bwMode="auto">
          <a:xfrm>
            <a:off x="1270000" y="4267200"/>
            <a:ext cx="21843900" cy="84327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lnSpcReduction="20000"/>
          </a:bodyPr>
          <a:lstStyle/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Definition: A constant is a variable whose value is intended to remain unchanged throughout the program.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Convention: In Python, constants are usually written in all uppercase letters with underscores separating words.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Readability: Constants make your code easier to read and understand by providing meaningful names for fixed values.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Maintainability: If a constant value needs to change, you only need to update it in one place.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en-US"/>
              <a:t>Prevention of Errors: Using constants helps prevent accidental modification of values that should remain unchanged.</a:t>
            </a:r>
            <a:endParaRPr/>
          </a:p>
          <a:p>
            <a:pPr marL="0" lvl="0" indent="0" algn="l">
              <a:spcBef>
                <a:spcPts val="240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Compilers</a:t>
            </a:r>
            <a:endParaRPr/>
          </a:p>
        </p:txBody>
      </p:sp>
      <p:sp>
        <p:nvSpPr>
          <p:cNvPr id="122" name="Google Shape;122;p8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 compiler translates the entire code of a program from a high-level language into machine code (binary) all at once before the program runs.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i="1"/>
              <a:t>You give the book to a translator (compiler), who translates the entire book into Chinese (machine code). After translation, you have a complete Chinese book (executable) that Chinese readers can read without further help.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 bwMode="auto">
          <a:xfrm>
            <a:off x="1270000" y="812800"/>
            <a:ext cx="21844000" cy="155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/>
            </a:pPr>
            <a:r>
              <a:rPr lang="en-US"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Interpreters</a:t>
            </a:r>
            <a:endParaRPr/>
          </a:p>
        </p:txBody>
      </p:sp>
      <p:sp>
        <p:nvSpPr>
          <p:cNvPr id="128" name="Google Shape;128;p9"/>
          <p:cNvSpPr txBox="1"/>
          <p:nvPr>
            <p:ph type="body" idx="2"/>
          </p:nvPr>
        </p:nvSpPr>
        <p:spPr bwMode="auto">
          <a:xfrm>
            <a:off x="1270000" y="4267200"/>
            <a:ext cx="21844000" cy="8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8800" lvl="0" indent="-55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An interpreter translates high-level code into machine code line-by-line as the program runs, executing each line immediately.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i="1"/>
              <a:t>As you tell the story sentence-by-sentence in English (high-level code), an interpreter (interpreter) translates each sentence into Chinese (machine code) immediately, so your friend can understand each part of the story as you speak.</a:t>
            </a:r>
            <a:endParaRPr/>
          </a:p>
          <a:p>
            <a:pPr marL="558800" lvl="0" indent="-55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800"/>
              <a:buFont typeface="Arial"/>
              <a:buChar char="•"/>
              <a:defRPr/>
            </a:pPr>
            <a:r>
              <a:rPr lang="en-US" b="1"/>
              <a:t>Python uses an interpreter which is installed to your computer after installing Python.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On-screen Show (4:3)</PresentationFormat>
  <Paragraphs>0</Paragraphs>
  <Slides>76</Slides>
  <Notes>76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2</cp:revision>
  <dcterms:modified xsi:type="dcterms:W3CDTF">2024-07-19T21:31:36Z</dcterms:modified>
  <cp:category/>
  <cp:contentStatus/>
  <cp:version/>
</cp:coreProperties>
</file>